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76" r:id="rId9"/>
    <p:sldId id="272" r:id="rId10"/>
    <p:sldId id="325" r:id="rId11"/>
    <p:sldId id="284" r:id="rId12"/>
    <p:sldId id="263" r:id="rId13"/>
    <p:sldId id="311" r:id="rId14"/>
    <p:sldId id="313" r:id="rId15"/>
    <p:sldId id="316" r:id="rId16"/>
    <p:sldId id="324" r:id="rId17"/>
    <p:sldId id="26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1pPr>
            <a:lvl2pPr marL="710419" indent="-273239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2pPr>
            <a:lvl3pPr marL="1092953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3pPr>
            <a:lvl4pPr marL="1530135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4pPr>
            <a:lvl5pPr marL="1967317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5pPr>
            <a:lvl6pPr marL="2404498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6pPr>
            <a:lvl7pPr marL="284168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7pPr>
            <a:lvl8pPr marL="327886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8pPr>
            <a:lvl9pPr marL="3716042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fld id="{E799F068-481A-489E-8FA3-334CDEE42BAC}" type="slidenum">
              <a:rPr lang="en-US" sz="1200" b="0">
                <a:solidFill>
                  <a:schemeClr val="bg1"/>
                </a:solidFill>
              </a:rPr>
              <a:pPr eaLnBrk="1" hangingPunct="1"/>
              <a:t>11</a:t>
            </a:fld>
            <a:endParaRPr lang="en-US" sz="1200" b="0">
              <a:solidFill>
                <a:schemeClr val="bg1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ec8fb71d9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ec8fb71d9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1pPr>
            <a:lvl2pPr marL="710419" indent="-273239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2pPr>
            <a:lvl3pPr marL="1092953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3pPr>
            <a:lvl4pPr marL="1530135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4pPr>
            <a:lvl5pPr marL="1967317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5pPr>
            <a:lvl6pPr marL="2404498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6pPr>
            <a:lvl7pPr marL="284168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7pPr>
            <a:lvl8pPr marL="327886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8pPr>
            <a:lvl9pPr marL="3716042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fld id="{F02639DA-FFBC-452C-BEFF-16FA9C86004D}" type="slidenum">
              <a:rPr lang="en-US" sz="1200" b="0">
                <a:solidFill>
                  <a:schemeClr val="bg1"/>
                </a:solidFill>
              </a:rPr>
              <a:pPr eaLnBrk="1" hangingPunct="1"/>
              <a:t>13</a:t>
            </a:fld>
            <a:endParaRPr lang="en-US" sz="1200" b="0">
              <a:solidFill>
                <a:schemeClr val="bg1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4488" y="695325"/>
            <a:ext cx="6164262" cy="3468688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083" y="4396117"/>
            <a:ext cx="5065779" cy="424086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46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1pPr>
            <a:lvl2pPr marL="710419" indent="-273239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2pPr>
            <a:lvl3pPr marL="1092953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3pPr>
            <a:lvl4pPr marL="1530135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4pPr>
            <a:lvl5pPr marL="1967317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5pPr>
            <a:lvl6pPr marL="2404498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6pPr>
            <a:lvl7pPr marL="284168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7pPr>
            <a:lvl8pPr marL="327886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8pPr>
            <a:lvl9pPr marL="3716042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fld id="{DFE80FA6-6A58-495A-9E05-E5F95E9C5907}" type="slidenum">
              <a:rPr lang="en-US" sz="1200" b="0">
                <a:solidFill>
                  <a:schemeClr val="bg1"/>
                </a:solidFill>
              </a:rPr>
              <a:pPr eaLnBrk="1" hangingPunct="1"/>
              <a:t>14</a:t>
            </a:fld>
            <a:endParaRPr lang="en-US" sz="1200" b="0">
              <a:solidFill>
                <a:schemeClr val="bg1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4488" y="695325"/>
            <a:ext cx="6164262" cy="3468688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083" y="4396117"/>
            <a:ext cx="5065779" cy="424086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Why would this be useful?  Main reason is focus.  Also enables “smart” cropping.</a:t>
            </a:r>
          </a:p>
        </p:txBody>
      </p:sp>
    </p:spTree>
    <p:extLst>
      <p:ext uri="{BB962C8B-B14F-4D97-AF65-F5344CB8AC3E}">
        <p14:creationId xmlns:p14="http://schemas.microsoft.com/office/powerpoint/2010/main" val="104597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1pPr>
            <a:lvl2pPr marL="710419" indent="-273239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2pPr>
            <a:lvl3pPr marL="1092953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3pPr>
            <a:lvl4pPr marL="1530135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4pPr>
            <a:lvl5pPr marL="1967317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5pPr>
            <a:lvl6pPr marL="2404498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6pPr>
            <a:lvl7pPr marL="284168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7pPr>
            <a:lvl8pPr marL="327886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8pPr>
            <a:lvl9pPr marL="3716042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fld id="{1C6F4D56-84C9-4A11-BDFB-9C11C0262993}" type="slidenum">
              <a:rPr lang="en-US" sz="1200" b="0">
                <a:solidFill>
                  <a:schemeClr val="bg1"/>
                </a:solidFill>
              </a:rPr>
              <a:pPr eaLnBrk="1" hangingPunct="1"/>
              <a:t>15</a:t>
            </a:fld>
            <a:endParaRPr lang="en-US" sz="1200" b="0">
              <a:solidFill>
                <a:schemeClr val="bg1"/>
              </a:solidFill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4488" y="695325"/>
            <a:ext cx="6164262" cy="3468688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083" y="4396117"/>
            <a:ext cx="5065779" cy="424086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83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1pPr>
            <a:lvl2pPr marL="710419" indent="-273239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2pPr>
            <a:lvl3pPr marL="1092953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3pPr>
            <a:lvl4pPr marL="1530135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4pPr>
            <a:lvl5pPr marL="1967317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5pPr>
            <a:lvl6pPr marL="2404498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6pPr>
            <a:lvl7pPr marL="284168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7pPr>
            <a:lvl8pPr marL="327886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8pPr>
            <a:lvl9pPr marL="3716042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fld id="{16D8BD59-FEA6-49DF-9D4B-47C74FF17177}" type="slidenum">
              <a:rPr lang="en-US" sz="1200" b="0">
                <a:solidFill>
                  <a:schemeClr val="bg1"/>
                </a:solidFill>
              </a:rPr>
              <a:pPr eaLnBrk="1" hangingPunct="1"/>
              <a:t>16</a:t>
            </a:fld>
            <a:endParaRPr lang="en-US" sz="1200" b="0">
              <a:solidFill>
                <a:schemeClr val="bg1"/>
              </a:solidFill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4488" y="695325"/>
            <a:ext cx="6164262" cy="3468688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083" y="4396117"/>
            <a:ext cx="5065779" cy="424086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22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ec8fb71d9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ec8fb71d9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ec8fb71d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ec8fb71d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ec8fb71d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ec8fb71d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ec8fb71d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ec8fb71d9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ec8fb71d9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ec8fb71d9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c8fb71d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c8fb71d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352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Brain</a:t>
            </a:r>
            <a:r>
              <a:rPr lang="en-US" baseline="0"/>
              <a:t> is amazing, but is not remarkable not all the time</a:t>
            </a:r>
          </a:p>
          <a:p>
            <a:endParaRPr lang="en-US" baseline="0"/>
          </a:p>
          <a:p>
            <a:r>
              <a:rPr lang="en-US" baseline="0"/>
              <a:t>Two alternating pictures, repeated, different by one thing</a:t>
            </a:r>
          </a:p>
          <a:p>
            <a:endParaRPr lang="en-US" baseline="0"/>
          </a:p>
          <a:p>
            <a:r>
              <a:rPr lang="en-US" baseline="0"/>
              <a:t>Raise when you see it</a:t>
            </a:r>
          </a:p>
          <a:p>
            <a:endParaRPr lang="en-US" baseline="0"/>
          </a:p>
          <a:p>
            <a:r>
              <a:rPr lang="en-US" baseline="0"/>
              <a:t>This one is easy, try another 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5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Brain</a:t>
            </a:r>
            <a:r>
              <a:rPr lang="en-US" baseline="0"/>
              <a:t> is amazing, but is not remarkable not all the time</a:t>
            </a:r>
          </a:p>
          <a:p>
            <a:endParaRPr lang="en-US" baseline="0"/>
          </a:p>
          <a:p>
            <a:r>
              <a:rPr lang="en-US" baseline="0"/>
              <a:t>Two alternating pictures, repeated, different by one thing</a:t>
            </a:r>
          </a:p>
          <a:p>
            <a:endParaRPr lang="en-US" baseline="0"/>
          </a:p>
          <a:p>
            <a:r>
              <a:rPr lang="en-US" baseline="0"/>
              <a:t>Raise when you see it</a:t>
            </a:r>
          </a:p>
          <a:p>
            <a:endParaRPr lang="en-US" baseline="0"/>
          </a:p>
          <a:p>
            <a:r>
              <a:rPr lang="en-US" baseline="0"/>
              <a:t>This one is easy, try another 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9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4812507"/>
            <a:ext cx="1587302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26-Sep-17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4812507"/>
            <a:ext cx="100349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" y="4832435"/>
            <a:ext cx="21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Geneva"/>
              </a:rPr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420353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26" Type="http://schemas.openxmlformats.org/officeDocument/2006/relationships/image" Target="../media/image37.jpeg"/><Relationship Id="rId3" Type="http://schemas.openxmlformats.org/officeDocument/2006/relationships/image" Target="../media/image14.tiff"/><Relationship Id="rId21" Type="http://schemas.openxmlformats.org/officeDocument/2006/relationships/image" Target="../media/image32.jpeg"/><Relationship Id="rId34" Type="http://schemas.openxmlformats.org/officeDocument/2006/relationships/hyperlink" Target="http://www.picsearch.com/" TargetMode="External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5" Type="http://schemas.openxmlformats.org/officeDocument/2006/relationships/image" Target="../media/image36.jpeg"/><Relationship Id="rId3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29" Type="http://schemas.openxmlformats.org/officeDocument/2006/relationships/image" Target="../media/image4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24" Type="http://schemas.openxmlformats.org/officeDocument/2006/relationships/image" Target="../media/image35.jpeg"/><Relationship Id="rId32" Type="http://schemas.openxmlformats.org/officeDocument/2006/relationships/image" Target="../media/image43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23" Type="http://schemas.openxmlformats.org/officeDocument/2006/relationships/image" Target="../media/image34.jpeg"/><Relationship Id="rId28" Type="http://schemas.openxmlformats.org/officeDocument/2006/relationships/image" Target="../media/image39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31" Type="http://schemas.openxmlformats.org/officeDocument/2006/relationships/image" Target="../media/image42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Relationship Id="rId22" Type="http://schemas.openxmlformats.org/officeDocument/2006/relationships/image" Target="../media/image33.jpeg"/><Relationship Id="rId27" Type="http://schemas.openxmlformats.org/officeDocument/2006/relationships/image" Target="../media/image38.jpeg"/><Relationship Id="rId30" Type="http://schemas.openxmlformats.org/officeDocument/2006/relationships/image" Target="../media/image41.jpeg"/><Relationship Id="rId35" Type="http://schemas.openxmlformats.org/officeDocument/2006/relationships/image" Target="../media/image45.png"/><Relationship Id="rId8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cl.cam.ac.uk/~jgd1000/afghan.html" TargetMode="Externa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marsrovers.jpl.nasa.gov/gallery/images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hyperlink" Target="http://images.google.com/imgres?imgurl=http://www.ini.unizh.ch/~tobi/eye.gif&amp;imgrefurl=http://www.ini.unizh.ch/public-cgi-bin/announce_proj.cgi?page=details&amp;key=38&amp;h=300&amp;w=400&amp;sz=32&amp;tbnid=zsLCNmwY-qMJ:&amp;tbnh=90&amp;tbnw=120&amp;hl=en&amp;start=22&amp;prev=/images?q=eye+gif&amp;start=20&amp;svnum=10&amp;hl=en&amp;lr=&amp;rls=GGLG,GGLG:2005-34,GGLG:en&amp;sa=N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images.google.com/imgres?imgurl=http://www.turboread.com/images/brain.gif&amp;imgrefurl=http://www.turboread.com/poor_concentration.htm&amp;h=364&amp;w=434&amp;sz=7&amp;tbnid=DvCRVkU10kEJ:&amp;tbnh=103&amp;tbnw=123&amp;hl=en&amp;start=1&amp;prev=/images?q=brain+.gif&amp;svnum=10&amp;hl=en&amp;lr=&amp;rls=GGLG,GGLG:2005-34,GGLG:en&amp;sa=N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://images.google.com/imgres?imgurl=http://www.computergate.com/products/images/tb181/MDCLQP4.jpg&amp;imgrefurl=http://www.computergate.com/products/category.cfm?prodseq=F2&amp;h=340&amp;w=340&amp;sz=11&amp;tbnid=5a4dx2QsWasJ:&amp;tbnh=115&amp;tbnw=115&amp;hl=en&amp;start=1&amp;prev=/images?q=web+camera&amp;svnum=10&amp;hl=en&amp;lr=&amp;rls=GGLG,GGLG:2005-34,GGLG:en" TargetMode="Externa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751400"/>
            <a:ext cx="8520600" cy="10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Visão Computacional</a:t>
            </a:r>
            <a:endParaRPr sz="3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(e suas aplicações em Inteligência Artificial)</a:t>
            </a:r>
            <a:endParaRPr sz="3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6225" y="3206950"/>
            <a:ext cx="85206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Vitor Bruno de Oliveira Barth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4525" y="262375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</a:rPr>
              <a:t>Instituto Federal de Educação, Ciência e Tecnologia de Mato Grosso</a:t>
            </a:r>
            <a:br>
              <a:rPr lang="pt-BR" sz="1800">
                <a:solidFill>
                  <a:srgbClr val="999999"/>
                </a:solidFill>
              </a:rPr>
            </a:br>
            <a:r>
              <a:rPr lang="pt-BR" sz="1800">
                <a:solidFill>
                  <a:srgbClr val="999999"/>
                </a:solidFill>
              </a:rPr>
              <a:t>Campus Cuiabá - “Octayde Jorge da Silva”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525" y="434315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</a:rPr>
              <a:t>Cuiabá-MT</a:t>
            </a:r>
            <a:endParaRPr sz="18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</a:rPr>
              <a:t>2018</a:t>
            </a:r>
            <a:endParaRPr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2"/>
          <p:cNvPicPr>
            <a:picLocks noGrp="1" noChangeAspect="1" noChangeArrowheads="1" noCrop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312695" y="936691"/>
            <a:ext cx="4943778" cy="3707834"/>
          </a:xfrm>
          <a:noFill/>
        </p:spPr>
      </p:pic>
      <p:sp>
        <p:nvSpPr>
          <p:cNvPr id="112644" name="Text Box 3"/>
          <p:cNvSpPr txBox="1">
            <a:spLocks noChangeArrowheads="1"/>
          </p:cNvSpPr>
          <p:nvPr/>
        </p:nvSpPr>
        <p:spPr bwMode="auto">
          <a:xfrm>
            <a:off x="5486400" y="4457700"/>
            <a:ext cx="2457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50" err="1"/>
              <a:t>Rensink</a:t>
            </a:r>
            <a:r>
              <a:rPr lang="en-US" sz="1050"/>
              <a:t>, </a:t>
            </a:r>
            <a:r>
              <a:rPr lang="en-US" sz="1050" err="1"/>
              <a:t>O’regan</a:t>
            </a:r>
            <a:r>
              <a:rPr lang="en-US" sz="1050"/>
              <a:t>, Simon, etc. </a:t>
            </a:r>
          </a:p>
        </p:txBody>
      </p:sp>
      <p:sp>
        <p:nvSpPr>
          <p:cNvPr id="9" name="Google Shape;94;p18">
            <a:extLst>
              <a:ext uri="{FF2B5EF4-FFF2-40B4-BE49-F238E27FC236}">
                <a16:creationId xmlns:a16="http://schemas.microsoft.com/office/drawing/2014/main" id="{4E202750-7434-4CED-BAB8-DB8EF1C6AD83}"/>
              </a:ext>
            </a:extLst>
          </p:cNvPr>
          <p:cNvSpPr txBox="1">
            <a:spLocks/>
          </p:cNvSpPr>
          <p:nvPr/>
        </p:nvSpPr>
        <p:spPr>
          <a:xfrm>
            <a:off x="311700" y="250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Comparação com a Visão Humana</a:t>
            </a:r>
          </a:p>
        </p:txBody>
      </p:sp>
    </p:spTree>
    <p:extLst>
      <p:ext uri="{BB962C8B-B14F-4D97-AF65-F5344CB8AC3E}">
        <p14:creationId xmlns:p14="http://schemas.microsoft.com/office/powerpoint/2010/main" val="374007114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879" y="2607007"/>
            <a:ext cx="1519767" cy="854869"/>
          </a:xfrm>
          <a:prstGeom prst="rect">
            <a:avLst/>
          </a:prstGeom>
        </p:spPr>
      </p:pic>
      <p:grpSp>
        <p:nvGrpSpPr>
          <p:cNvPr id="15363" name="Group 4"/>
          <p:cNvGrpSpPr>
            <a:grpSpLocks/>
          </p:cNvGrpSpPr>
          <p:nvPr/>
        </p:nvGrpSpPr>
        <p:grpSpPr bwMode="auto">
          <a:xfrm>
            <a:off x="1355497" y="1102519"/>
            <a:ext cx="2178844" cy="1856185"/>
            <a:chOff x="144" y="432"/>
            <a:chExt cx="1830" cy="1559"/>
          </a:xfrm>
        </p:grpSpPr>
        <p:grpSp>
          <p:nvGrpSpPr>
            <p:cNvPr id="15401" name="Group 5"/>
            <p:cNvGrpSpPr>
              <a:grpSpLocks/>
            </p:cNvGrpSpPr>
            <p:nvPr/>
          </p:nvGrpSpPr>
          <p:grpSpPr bwMode="auto">
            <a:xfrm>
              <a:off x="144" y="432"/>
              <a:ext cx="1830" cy="1344"/>
              <a:chOff x="144" y="432"/>
              <a:chExt cx="1830" cy="1344"/>
            </a:xfrm>
          </p:grpSpPr>
          <p:pic>
            <p:nvPicPr>
              <p:cNvPr id="15403" name="Picture 6" descr="album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" y="432"/>
                <a:ext cx="860" cy="6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4" name="Picture 7" descr="album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" y="1053"/>
                <a:ext cx="918" cy="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5" name="Picture 8" descr="album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" y="1056"/>
                <a:ext cx="925" cy="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6" name="Picture 9" descr="album1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" y="432"/>
                <a:ext cx="96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402" name="Text Box 10"/>
            <p:cNvSpPr txBox="1">
              <a:spLocks noChangeArrowheads="1"/>
            </p:cNvSpPr>
            <p:nvPr/>
          </p:nvSpPr>
          <p:spPr bwMode="auto">
            <a:xfrm>
              <a:off x="530" y="1797"/>
              <a:ext cx="114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>
                  <a:solidFill>
                    <a:schemeClr val="bg1"/>
                  </a:solidFill>
                </a:rPr>
                <a:t>Personal photo albums</a:t>
              </a:r>
            </a:p>
          </p:txBody>
        </p:sp>
      </p:grpSp>
      <p:grpSp>
        <p:nvGrpSpPr>
          <p:cNvPr id="15364" name="Group 11"/>
          <p:cNvGrpSpPr>
            <a:grpSpLocks/>
          </p:cNvGrpSpPr>
          <p:nvPr/>
        </p:nvGrpSpPr>
        <p:grpSpPr bwMode="auto">
          <a:xfrm>
            <a:off x="1355497" y="3308746"/>
            <a:ext cx="2228850" cy="1834754"/>
            <a:chOff x="144" y="2109"/>
            <a:chExt cx="1872" cy="1541"/>
          </a:xfrm>
        </p:grpSpPr>
        <p:pic>
          <p:nvPicPr>
            <p:cNvPr id="15396" name="Picture 12" descr="infrared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784"/>
              <a:ext cx="847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7" name="Picture 13" descr="surveillance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2109"/>
              <a:ext cx="880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8" name="Picture 14" descr="surveillance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2111"/>
              <a:ext cx="1056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99" name="Text Box 15"/>
            <p:cNvSpPr txBox="1">
              <a:spLocks noChangeArrowheads="1"/>
            </p:cNvSpPr>
            <p:nvPr/>
          </p:nvSpPr>
          <p:spPr bwMode="auto">
            <a:xfrm>
              <a:off x="457" y="3456"/>
              <a:ext cx="114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 dirty="0" err="1">
                  <a:solidFill>
                    <a:schemeClr val="tx1"/>
                  </a:solidFill>
                </a:rPr>
                <a:t>Vigilância</a:t>
              </a:r>
              <a:r>
                <a:rPr lang="en-US" sz="900" b="0" dirty="0">
                  <a:solidFill>
                    <a:schemeClr val="tx1"/>
                  </a:solidFill>
                </a:rPr>
                <a:t> e </a:t>
              </a:r>
              <a:r>
                <a:rPr lang="en-US" sz="900" b="0" dirty="0" err="1">
                  <a:solidFill>
                    <a:schemeClr val="tx1"/>
                  </a:solidFill>
                </a:rPr>
                <a:t>Segurança</a:t>
              </a:r>
              <a:endParaRPr lang="en-US" sz="900" b="0" dirty="0">
                <a:solidFill>
                  <a:schemeClr val="tx1"/>
                </a:solidFill>
              </a:endParaRPr>
            </a:p>
          </p:txBody>
        </p:sp>
        <p:pic>
          <p:nvPicPr>
            <p:cNvPr id="15400" name="Picture 16" descr="surveillance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784"/>
              <a:ext cx="90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65" name="Group 17"/>
          <p:cNvGrpSpPr>
            <a:grpSpLocks/>
          </p:cNvGrpSpPr>
          <p:nvPr/>
        </p:nvGrpSpPr>
        <p:grpSpPr bwMode="auto">
          <a:xfrm>
            <a:off x="3698647" y="1137046"/>
            <a:ext cx="4257675" cy="1853804"/>
            <a:chOff x="2112" y="461"/>
            <a:chExt cx="3576" cy="1557"/>
          </a:xfrm>
        </p:grpSpPr>
        <p:sp>
          <p:nvSpPr>
            <p:cNvPr id="15386" name="Text Box 18"/>
            <p:cNvSpPr txBox="1">
              <a:spLocks noChangeArrowheads="1"/>
            </p:cNvSpPr>
            <p:nvPr/>
          </p:nvSpPr>
          <p:spPr bwMode="auto">
            <a:xfrm>
              <a:off x="3264" y="1824"/>
              <a:ext cx="134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>
                  <a:solidFill>
                    <a:schemeClr val="bg1"/>
                  </a:solidFill>
                </a:rPr>
                <a:t>Movies, news, sports</a:t>
              </a:r>
            </a:p>
          </p:txBody>
        </p:sp>
        <p:grpSp>
          <p:nvGrpSpPr>
            <p:cNvPr id="15387" name="Group 19"/>
            <p:cNvGrpSpPr>
              <a:grpSpLocks/>
            </p:cNvGrpSpPr>
            <p:nvPr/>
          </p:nvGrpSpPr>
          <p:grpSpPr bwMode="auto">
            <a:xfrm>
              <a:off x="2112" y="461"/>
              <a:ext cx="3576" cy="1409"/>
              <a:chOff x="2112" y="461"/>
              <a:chExt cx="3576" cy="1409"/>
            </a:xfrm>
          </p:grpSpPr>
          <p:pic>
            <p:nvPicPr>
              <p:cNvPr id="15388" name="Picture 20" descr="news1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1212"/>
                <a:ext cx="816" cy="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9" name="Picture 21" descr="news2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" y="576"/>
                <a:ext cx="864" cy="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0" name="Picture 22" descr="movie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6" y="1152"/>
                <a:ext cx="1008" cy="6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1" name="Picture 23" descr="sports3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" y="461"/>
                <a:ext cx="787" cy="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2" name="Picture 24" descr="sports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" y="1248"/>
                <a:ext cx="936" cy="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3" name="Picture 25" descr="movie8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2" y="1152"/>
                <a:ext cx="960" cy="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4" name="Picture 26" descr="movie9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4" y="537"/>
                <a:ext cx="912" cy="6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5" name="Picture 27" descr="movie5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5" y="528"/>
                <a:ext cx="975" cy="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5366" name="Picture 30" descr="youtube_logo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797" y="2777727"/>
            <a:ext cx="685800" cy="38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36" descr="flickr_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97" y="2777727"/>
            <a:ext cx="1028700" cy="37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37" descr="google_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47" y="2777727"/>
            <a:ext cx="1028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9" name="Group 40"/>
          <p:cNvGrpSpPr>
            <a:grpSpLocks/>
          </p:cNvGrpSpPr>
          <p:nvPr/>
        </p:nvGrpSpPr>
        <p:grpSpPr bwMode="auto">
          <a:xfrm>
            <a:off x="3755797" y="3312319"/>
            <a:ext cx="4095750" cy="1796654"/>
            <a:chOff x="2160" y="2112"/>
            <a:chExt cx="3440" cy="1509"/>
          </a:xfrm>
        </p:grpSpPr>
        <p:sp>
          <p:nvSpPr>
            <p:cNvPr id="15374" name="Text Box 41"/>
            <p:cNvSpPr txBox="1">
              <a:spLocks noChangeArrowheads="1"/>
            </p:cNvSpPr>
            <p:nvPr/>
          </p:nvSpPr>
          <p:spPr bwMode="auto">
            <a:xfrm>
              <a:off x="3264" y="3427"/>
              <a:ext cx="147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 dirty="0">
                  <a:solidFill>
                    <a:schemeClr val="tx1"/>
                  </a:solidFill>
                </a:rPr>
                <a:t>Imagens </a:t>
              </a:r>
              <a:r>
                <a:rPr lang="en-US" sz="900" b="0" dirty="0" err="1">
                  <a:solidFill>
                    <a:schemeClr val="tx1"/>
                  </a:solidFill>
                </a:rPr>
                <a:t>Científicas</a:t>
              </a:r>
              <a:r>
                <a:rPr lang="en-US" sz="900" b="0" dirty="0">
                  <a:solidFill>
                    <a:schemeClr val="tx1"/>
                  </a:solidFill>
                </a:rPr>
                <a:t> e </a:t>
              </a:r>
              <a:r>
                <a:rPr lang="en-US" sz="900" b="0" dirty="0" err="1">
                  <a:solidFill>
                    <a:schemeClr val="tx1"/>
                  </a:solidFill>
                </a:rPr>
                <a:t>Médicas</a:t>
              </a:r>
              <a:endParaRPr lang="en-US" sz="900" b="0" dirty="0">
                <a:solidFill>
                  <a:schemeClr val="tx1"/>
                </a:solidFill>
              </a:endParaRPr>
            </a:p>
          </p:txBody>
        </p:sp>
        <p:grpSp>
          <p:nvGrpSpPr>
            <p:cNvPr id="15375" name="Group 42"/>
            <p:cNvGrpSpPr>
              <a:grpSpLocks/>
            </p:cNvGrpSpPr>
            <p:nvPr/>
          </p:nvGrpSpPr>
          <p:grpSpPr bwMode="auto">
            <a:xfrm>
              <a:off x="2160" y="2112"/>
              <a:ext cx="3440" cy="1340"/>
              <a:chOff x="2160" y="2112"/>
              <a:chExt cx="3440" cy="1340"/>
            </a:xfrm>
          </p:grpSpPr>
          <p:pic>
            <p:nvPicPr>
              <p:cNvPr id="15376" name="Picture 43" descr="Hawaii_IR_loop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112"/>
                <a:ext cx="816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7" name="Picture 44" descr="aerial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688"/>
                <a:ext cx="720" cy="7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8" name="Picture 45" descr="vessels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2160"/>
                <a:ext cx="528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9" name="Picture 46" descr="spine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2112"/>
                <a:ext cx="520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0" name="Picture 47" descr="hubble4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6" y="2208"/>
                <a:ext cx="736" cy="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1" name="Picture 48" descr="hubble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4" y="2736"/>
                <a:ext cx="896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2" name="Picture 49" descr="brain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7" y="2832"/>
                <a:ext cx="521" cy="6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3" name="Picture 50" descr="protein_crystal2"/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2160"/>
                <a:ext cx="864" cy="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4" name="Picture 51" descr="electron_microscopy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2832"/>
                <a:ext cx="624" cy="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5" name="Picture 52" descr="microscopy3"/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2704"/>
                <a:ext cx="720" cy="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5371" name="Picture 61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48" y="2830115"/>
            <a:ext cx="1279922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62" descr="Picsearch - the search engine for pictures and images">
            <a:hlinkClick r:id="rId34"/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79" y="2737247"/>
            <a:ext cx="931069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26-Sep-17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3" name="Google Shape;101;p19">
            <a:extLst>
              <a:ext uri="{FF2B5EF4-FFF2-40B4-BE49-F238E27FC236}">
                <a16:creationId xmlns:a16="http://schemas.microsoft.com/office/drawing/2014/main" id="{69057469-D156-4875-B063-6D70E3533604}"/>
              </a:ext>
            </a:extLst>
          </p:cNvPr>
          <p:cNvSpPr txBox="1">
            <a:spLocks/>
          </p:cNvSpPr>
          <p:nvPr/>
        </p:nvSpPr>
        <p:spPr>
          <a:xfrm>
            <a:off x="311700" y="-119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800" b="1" dirty="0"/>
              <a:t>Por que estudar Visão Computacional?</a:t>
            </a:r>
          </a:p>
        </p:txBody>
      </p:sp>
      <p:sp>
        <p:nvSpPr>
          <p:cNvPr id="54" name="Google Shape;102;p19">
            <a:extLst>
              <a:ext uri="{FF2B5EF4-FFF2-40B4-BE49-F238E27FC236}">
                <a16:creationId xmlns:a16="http://schemas.microsoft.com/office/drawing/2014/main" id="{8C2B0899-CADA-49B5-A491-E9C7D259BAA6}"/>
              </a:ext>
            </a:extLst>
          </p:cNvPr>
          <p:cNvSpPr txBox="1"/>
          <p:nvPr/>
        </p:nvSpPr>
        <p:spPr>
          <a:xfrm>
            <a:off x="163200" y="503086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Imagens e Vídeos estão presentes em todos os lugares.</a:t>
            </a:r>
            <a:endParaRPr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29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Aplicações em IA</a:t>
            </a:r>
            <a:endParaRPr b="1" dirty="0"/>
          </a:p>
        </p:txBody>
      </p:sp>
      <p:sp>
        <p:nvSpPr>
          <p:cNvPr id="110" name="Google Shape;110;p20"/>
          <p:cNvSpPr txBox="1"/>
          <p:nvPr/>
        </p:nvSpPr>
        <p:spPr>
          <a:xfrm>
            <a:off x="156200" y="1141975"/>
            <a:ext cx="5857200" cy="28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À partir de uma imagem podem ser obtidas informações </a:t>
            </a:r>
            <a:r>
              <a:rPr lang="pt-BR" sz="1800" b="1">
                <a:solidFill>
                  <a:schemeClr val="dk1"/>
                </a:solidFill>
              </a:rPr>
              <a:t>quantitativas </a:t>
            </a:r>
            <a:r>
              <a:rPr lang="pt-BR" sz="1800">
                <a:solidFill>
                  <a:schemeClr val="dk1"/>
                </a:solidFill>
              </a:rPr>
              <a:t>ou </a:t>
            </a:r>
            <a:r>
              <a:rPr lang="pt-BR" sz="1800" b="1">
                <a:solidFill>
                  <a:schemeClr val="dk1"/>
                </a:solidFill>
              </a:rPr>
              <a:t>qualitativas</a:t>
            </a:r>
            <a:r>
              <a:rPr lang="pt-BR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Informações quantitativas permitem à robôs </a:t>
            </a:r>
            <a:r>
              <a:rPr lang="pt-BR" sz="1800" b="1">
                <a:solidFill>
                  <a:schemeClr val="dk1"/>
                </a:solidFill>
              </a:rPr>
              <a:t>detectarem o melhor caminho</a:t>
            </a:r>
            <a:r>
              <a:rPr lang="pt-BR" sz="1800">
                <a:solidFill>
                  <a:schemeClr val="dk1"/>
                </a:solidFill>
              </a:rPr>
              <a:t>, preverem a </a:t>
            </a:r>
            <a:r>
              <a:rPr lang="pt-BR" sz="1800" b="1">
                <a:solidFill>
                  <a:schemeClr val="dk1"/>
                </a:solidFill>
              </a:rPr>
              <a:t>melhor posição para agarrar um objeto</a:t>
            </a:r>
            <a:r>
              <a:rPr lang="pt-BR" sz="1800">
                <a:solidFill>
                  <a:schemeClr val="dk1"/>
                </a:solidFill>
              </a:rPr>
              <a:t> ou para carros autônomos</a:t>
            </a:r>
            <a:r>
              <a:rPr lang="pt-BR" sz="1800" b="1">
                <a:solidFill>
                  <a:schemeClr val="dk1"/>
                </a:solidFill>
              </a:rPr>
              <a:t> preverem distâncias</a:t>
            </a:r>
            <a:r>
              <a:rPr lang="pt-BR" sz="1800">
                <a:solidFill>
                  <a:schemeClr val="dk1"/>
                </a:solidFill>
              </a:rPr>
              <a:t> ou </a:t>
            </a:r>
            <a:r>
              <a:rPr lang="pt-BR" sz="1800" b="1">
                <a:solidFill>
                  <a:schemeClr val="dk1"/>
                </a:solidFill>
              </a:rPr>
              <a:t>velocidade </a:t>
            </a:r>
            <a:r>
              <a:rPr lang="pt-BR" sz="1800">
                <a:solidFill>
                  <a:schemeClr val="dk1"/>
                </a:solidFill>
              </a:rPr>
              <a:t>e evitar acidentes.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Informações </a:t>
            </a:r>
            <a:r>
              <a:rPr lang="pt-BR" sz="1800" b="1">
                <a:solidFill>
                  <a:schemeClr val="dk1"/>
                </a:solidFill>
              </a:rPr>
              <a:t>qualitativas </a:t>
            </a:r>
            <a:r>
              <a:rPr lang="pt-BR" sz="1800">
                <a:solidFill>
                  <a:schemeClr val="dk1"/>
                </a:solidFill>
              </a:rPr>
              <a:t>descrevem a cena, e permitem segmentar uma imagem semanticamente, e inferir informações, como por exemplo, </a:t>
            </a:r>
            <a:r>
              <a:rPr lang="pt-BR" sz="1800" b="1">
                <a:solidFill>
                  <a:schemeClr val="dk1"/>
                </a:solidFill>
              </a:rPr>
              <a:t>nomear objetos</a:t>
            </a:r>
            <a:r>
              <a:rPr lang="pt-BR" sz="1800">
                <a:solidFill>
                  <a:schemeClr val="dk1"/>
                </a:solidFill>
              </a:rPr>
              <a:t> ou as </a:t>
            </a:r>
            <a:r>
              <a:rPr lang="pt-BR" sz="1800" b="1">
                <a:solidFill>
                  <a:schemeClr val="dk1"/>
                </a:solidFill>
              </a:rPr>
              <a:t>ações </a:t>
            </a:r>
            <a:r>
              <a:rPr lang="pt-BR" sz="1800">
                <a:solidFill>
                  <a:schemeClr val="dk1"/>
                </a:solidFill>
              </a:rPr>
              <a:t>que estão sendo </a:t>
            </a:r>
            <a:r>
              <a:rPr lang="pt-BR" sz="1800" b="1">
                <a:solidFill>
                  <a:schemeClr val="dk1"/>
                </a:solidFill>
              </a:rPr>
              <a:t>realizadas</a:t>
            </a:r>
            <a:r>
              <a:rPr lang="pt-BR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700" y="935375"/>
            <a:ext cx="244635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571238" y="4756350"/>
            <a:ext cx="3770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Segmentação para detecção de artefatos. Zosso et. al, 2017;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800100"/>
            <a:ext cx="6515100" cy="312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2628900" y="4045758"/>
            <a:ext cx="39433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2100" dirty="0" err="1">
                <a:solidFill>
                  <a:schemeClr val="tx1"/>
                </a:solidFill>
              </a:rPr>
              <a:t>Mapas</a:t>
            </a:r>
            <a:r>
              <a:rPr lang="en-US" sz="2100" dirty="0">
                <a:solidFill>
                  <a:schemeClr val="tx1"/>
                </a:solidFill>
              </a:rPr>
              <a:t> Bing, Google Maps</a:t>
            </a: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6103144" y="4825604"/>
            <a:ext cx="1847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endParaRPr lang="en-US" sz="900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6915150" y="4449365"/>
            <a:ext cx="9797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</a:rPr>
              <a:t>Fonte: S. Seitz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26-Sep-17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Google Shape;101;p19">
            <a:extLst>
              <a:ext uri="{FF2B5EF4-FFF2-40B4-BE49-F238E27FC236}">
                <a16:creationId xmlns:a16="http://schemas.microsoft.com/office/drawing/2014/main" id="{6A257F26-77C7-413A-94F7-7232BB6F9A49}"/>
              </a:ext>
            </a:extLst>
          </p:cNvPr>
          <p:cNvSpPr txBox="1">
            <a:spLocks/>
          </p:cNvSpPr>
          <p:nvPr/>
        </p:nvSpPr>
        <p:spPr>
          <a:xfrm>
            <a:off x="311700" y="-119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800" b="1" dirty="0"/>
              <a:t>Modelagem Urbana 3D</a:t>
            </a:r>
          </a:p>
        </p:txBody>
      </p:sp>
    </p:spTree>
    <p:extLst>
      <p:ext uri="{BB962C8B-B14F-4D97-AF65-F5344CB8AC3E}">
        <p14:creationId xmlns:p14="http://schemas.microsoft.com/office/powerpoint/2010/main" val="228317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7350" y="3657600"/>
            <a:ext cx="5829300" cy="971550"/>
          </a:xfrm>
        </p:spPr>
        <p:txBody>
          <a:bodyPr/>
          <a:lstStyle/>
          <a:p>
            <a:pPr algn="ctr">
              <a:buNone/>
            </a:pPr>
            <a:r>
              <a:rPr lang="en-US" dirty="0" err="1"/>
              <a:t>Câmeras</a:t>
            </a:r>
            <a:r>
              <a:rPr lang="en-US" dirty="0"/>
              <a:t> </a:t>
            </a:r>
            <a:r>
              <a:rPr lang="en-US" dirty="0" err="1"/>
              <a:t>digitais</a:t>
            </a:r>
            <a:r>
              <a:rPr lang="en-US" dirty="0"/>
              <a:t> e </a:t>
            </a:r>
            <a:r>
              <a:rPr lang="en-US" dirty="0" err="1"/>
              <a:t>celulares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reconhecem</a:t>
            </a:r>
            <a:r>
              <a:rPr lang="en-US" dirty="0"/>
              <a:t> faces</a:t>
            </a:r>
          </a:p>
        </p:txBody>
      </p:sp>
      <p:pic>
        <p:nvPicPr>
          <p:cNvPr id="44036" name="Picture 4" descr="tested_4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40" y="1079896"/>
            <a:ext cx="3464719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6915150" y="4426519"/>
            <a:ext cx="9797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</a:rPr>
              <a:t>Fonte: S. Seitz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26-Sep-17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Google Shape;101;p19">
            <a:extLst>
              <a:ext uri="{FF2B5EF4-FFF2-40B4-BE49-F238E27FC236}">
                <a16:creationId xmlns:a16="http://schemas.microsoft.com/office/drawing/2014/main" id="{0C1C980C-DD9A-4E91-A58D-92C238202446}"/>
              </a:ext>
            </a:extLst>
          </p:cNvPr>
          <p:cNvSpPr txBox="1">
            <a:spLocks/>
          </p:cNvSpPr>
          <p:nvPr/>
        </p:nvSpPr>
        <p:spPr>
          <a:xfrm>
            <a:off x="311700" y="2726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800" b="1" dirty="0"/>
              <a:t>Detecção de Faces</a:t>
            </a:r>
          </a:p>
        </p:txBody>
      </p:sp>
    </p:spTree>
    <p:extLst>
      <p:ext uri="{BB962C8B-B14F-4D97-AF65-F5344CB8AC3E}">
        <p14:creationId xmlns:p14="http://schemas.microsoft.com/office/powerpoint/2010/main" val="249737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099" name="Picture 3" descr="youngProcessed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371850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0100" name="Picture 4" descr="matched2002_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371850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0101" name="Picture 5" descr="afghanportrai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85" y="571500"/>
            <a:ext cx="328731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0102" name="Rectangle 6"/>
          <p:cNvSpPr>
            <a:spLocks noChangeArrowheads="1"/>
          </p:cNvSpPr>
          <p:nvPr/>
        </p:nvSpPr>
        <p:spPr bwMode="auto">
          <a:xfrm>
            <a:off x="1701152" y="3047702"/>
            <a:ext cx="5657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dirty="0">
                <a:hlinkClick r:id="rId6"/>
              </a:rPr>
              <a:t>Como a ‘</a:t>
            </a:r>
            <a:r>
              <a:rPr lang="en-US" dirty="0" err="1">
                <a:hlinkClick r:id="rId6"/>
              </a:rPr>
              <a:t>garota</a:t>
            </a:r>
            <a:r>
              <a:rPr lang="en-US" dirty="0">
                <a:hlinkClick r:id="rId6"/>
              </a:rPr>
              <a:t> </a:t>
            </a:r>
            <a:r>
              <a:rPr lang="en-US" dirty="0" err="1">
                <a:hlinkClick r:id="rId6"/>
              </a:rPr>
              <a:t>afegã</a:t>
            </a:r>
            <a:r>
              <a:rPr lang="en-US" dirty="0">
                <a:hlinkClick r:id="rId6"/>
              </a:rPr>
              <a:t>’ </a:t>
            </a:r>
            <a:r>
              <a:rPr lang="en-US" dirty="0" err="1">
                <a:hlinkClick r:id="rId6"/>
              </a:rPr>
              <a:t>foi</a:t>
            </a:r>
            <a:r>
              <a:rPr lang="en-US" dirty="0">
                <a:hlinkClick r:id="rId6"/>
              </a:rPr>
              <a:t> </a:t>
            </a:r>
            <a:r>
              <a:rPr lang="en-US" dirty="0" err="1">
                <a:hlinkClick r:id="rId6"/>
              </a:rPr>
              <a:t>identificada</a:t>
            </a:r>
            <a:r>
              <a:rPr lang="en-US" dirty="0">
                <a:hlinkClick r:id="rId6"/>
              </a:rPr>
              <a:t> por </a:t>
            </a:r>
            <a:r>
              <a:rPr lang="en-US" dirty="0" err="1">
                <a:hlinkClick r:id="rId6"/>
              </a:rPr>
              <a:t>meio</a:t>
            </a:r>
            <a:r>
              <a:rPr lang="en-US" dirty="0">
                <a:hlinkClick r:id="rId6"/>
              </a:rPr>
              <a:t> de </a:t>
            </a:r>
            <a:r>
              <a:rPr lang="en-US" dirty="0" err="1">
                <a:hlinkClick r:id="rId6"/>
              </a:rPr>
              <a:t>biometria</a:t>
            </a:r>
            <a:r>
              <a:rPr lang="en-US" dirty="0">
                <a:hlinkClick r:id="rId6"/>
              </a:rPr>
              <a:t> </a:t>
            </a:r>
            <a:endParaRPr lang="en-US" dirty="0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6915150" y="4526381"/>
            <a:ext cx="9797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</a:rPr>
              <a:t>Fonte: S. Seitz</a:t>
            </a:r>
          </a:p>
        </p:txBody>
      </p:sp>
      <p:pic>
        <p:nvPicPr>
          <p:cNvPr id="47112" name="Picture 3" descr="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35" y="571500"/>
            <a:ext cx="1693069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26-Sep-17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2396416-0D45-4D30-8B9D-6C07C093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35728"/>
            <a:ext cx="8520600" cy="572700"/>
          </a:xfrm>
        </p:spPr>
        <p:txBody>
          <a:bodyPr/>
          <a:lstStyle/>
          <a:p>
            <a:pPr algn="ctr"/>
            <a:r>
              <a:rPr lang="pt-BR" dirty="0"/>
              <a:t>Biometria</a:t>
            </a:r>
          </a:p>
        </p:txBody>
      </p:sp>
    </p:spTree>
    <p:extLst>
      <p:ext uri="{BB962C8B-B14F-4D97-AF65-F5344CB8AC3E}">
        <p14:creationId xmlns:p14="http://schemas.microsoft.com/office/powerpoint/2010/main" val="6915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01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91678"/>
            <a:ext cx="6172200" cy="4226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Robôs</a:t>
            </a:r>
            <a:r>
              <a:rPr lang="en-US" dirty="0"/>
              <a:t> e </a:t>
            </a:r>
            <a:r>
              <a:rPr lang="en-US" dirty="0" err="1"/>
              <a:t>Exploração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</p:txBody>
      </p:sp>
      <p:pic>
        <p:nvPicPr>
          <p:cNvPr id="54276" name="Picture 4" descr="1198865273_31824-1_Sol1369A_WestValley_L257F_b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79058"/>
            <a:ext cx="6400800" cy="175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1657350" y="3086100"/>
            <a:ext cx="60007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000" dirty="0" err="1">
                <a:solidFill>
                  <a:schemeClr val="tx1"/>
                </a:solidFill>
              </a:rPr>
              <a:t>Sistemas</a:t>
            </a:r>
            <a:r>
              <a:rPr lang="en-US" sz="2000" dirty="0">
                <a:solidFill>
                  <a:schemeClr val="tx1"/>
                </a:solidFill>
              </a:rPr>
              <a:t> de </a:t>
            </a:r>
            <a:r>
              <a:rPr lang="en-US" sz="2000" dirty="0" err="1">
                <a:solidFill>
                  <a:schemeClr val="tx1"/>
                </a:solidFill>
              </a:rPr>
              <a:t>Visão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utilizados</a:t>
            </a:r>
            <a:r>
              <a:rPr lang="en-US" sz="2000" dirty="0">
                <a:solidFill>
                  <a:schemeClr val="tx1"/>
                </a:solidFill>
              </a:rPr>
              <a:t> pela NASA para: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Montagem</a:t>
            </a:r>
            <a:r>
              <a:rPr lang="en-US" sz="1600" dirty="0">
                <a:solidFill>
                  <a:schemeClr val="tx1"/>
                </a:solidFill>
              </a:rPr>
              <a:t> de panoramas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1600" dirty="0" err="1"/>
              <a:t>Modelagem</a:t>
            </a:r>
            <a:r>
              <a:rPr lang="en-US" sz="1600" dirty="0"/>
              <a:t> 3D de </a:t>
            </a:r>
            <a:r>
              <a:rPr lang="en-US" sz="1600" dirty="0" err="1"/>
              <a:t>terrenos</a:t>
            </a:r>
            <a:endParaRPr lang="en-US" sz="1600" dirty="0">
              <a:solidFill>
                <a:schemeClr val="tx1"/>
              </a:solidFill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Detecção</a:t>
            </a:r>
            <a:r>
              <a:rPr lang="en-US" sz="1600" dirty="0">
                <a:solidFill>
                  <a:schemeClr val="tx1"/>
                </a:solidFill>
              </a:rPr>
              <a:t> de </a:t>
            </a:r>
            <a:r>
              <a:rPr lang="en-US" sz="1600" dirty="0" err="1">
                <a:solidFill>
                  <a:schemeClr val="tx1"/>
                </a:solidFill>
              </a:rPr>
              <a:t>Obstáculos</a:t>
            </a:r>
            <a:endParaRPr lang="en-US" sz="1600" dirty="0">
              <a:solidFill>
                <a:schemeClr val="tx1"/>
              </a:solidFill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1600" dirty="0" err="1"/>
              <a:t>Rastreamento</a:t>
            </a:r>
            <a:r>
              <a:rPr lang="en-US" sz="1600" dirty="0"/>
              <a:t> de </a:t>
            </a:r>
            <a:r>
              <a:rPr lang="en-US" sz="1600" dirty="0" err="1"/>
              <a:t>Posição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1771650" y="2593985"/>
            <a:ext cx="5829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1200" dirty="0">
                <a:solidFill>
                  <a:schemeClr val="tx1"/>
                </a:solidFill>
                <a:hlinkClick r:id="rId4"/>
              </a:rPr>
              <a:t>Rover ‘Spirit’ da NASA </a:t>
            </a:r>
            <a:r>
              <a:rPr lang="en-US" sz="1200" dirty="0" err="1">
                <a:solidFill>
                  <a:schemeClr val="tx1"/>
                </a:solidFill>
              </a:rPr>
              <a:t>capturou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esta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fotografia</a:t>
            </a:r>
            <a:r>
              <a:rPr lang="en-US" sz="1200" dirty="0">
                <a:solidFill>
                  <a:schemeClr val="tx1"/>
                </a:solidFill>
              </a:rPr>
              <a:t> do topo de um canyon </a:t>
            </a:r>
            <a:r>
              <a:rPr lang="en-US" sz="1200" dirty="0" err="1">
                <a:solidFill>
                  <a:schemeClr val="tx1"/>
                </a:solidFill>
              </a:rPr>
              <a:t>em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Marte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 rot="16200000">
            <a:off x="7282522" y="4100587"/>
            <a:ext cx="9797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12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</a:rPr>
              <a:t>Fonte: S. Seitz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26-Sep-17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Aplicações em IA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Agenda</a:t>
            </a:r>
            <a:endParaRPr b="1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O que é </a:t>
            </a:r>
            <a:r>
              <a:rPr lang="pt-BR" i="1">
                <a:solidFill>
                  <a:srgbClr val="000000"/>
                </a:solidFill>
              </a:rPr>
              <a:t>Visão Computacional</a:t>
            </a:r>
            <a:r>
              <a:rPr lang="pt-BR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Como funciona?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Extraindo informações à partir de imagens</a:t>
            </a:r>
            <a:endParaRPr>
              <a:solidFill>
                <a:srgbClr val="000000"/>
              </a:solidFill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Aplicações em Inteligência Artificial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O que é Visão Computacional?</a:t>
            </a:r>
            <a:endParaRPr b="1"/>
          </a:p>
        </p:txBody>
      </p:sp>
      <p:sp>
        <p:nvSpPr>
          <p:cNvPr id="69" name="Google Shape;69;p15"/>
          <p:cNvSpPr txBox="1"/>
          <p:nvPr/>
        </p:nvSpPr>
        <p:spPr>
          <a:xfrm>
            <a:off x="171525" y="1311750"/>
            <a:ext cx="8824500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É a ciência que busca </a:t>
            </a:r>
            <a:r>
              <a:rPr lang="pt-BR" sz="1800" b="1"/>
              <a:t>extrair informações</a:t>
            </a:r>
            <a:r>
              <a:rPr lang="pt-BR" sz="1800"/>
              <a:t> à partir de fontes de </a:t>
            </a:r>
            <a:r>
              <a:rPr lang="pt-BR" sz="1800" b="1"/>
              <a:t>imagens digitais.</a:t>
            </a:r>
            <a:endParaRPr sz="1800"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Para atingir este objetivo, pesquisas na área de Visão Computacional visam desenvolver </a:t>
            </a:r>
            <a:r>
              <a:rPr lang="pt-BR" sz="1800" b="1"/>
              <a:t>algoritmos</a:t>
            </a:r>
            <a:r>
              <a:rPr lang="pt-BR" sz="1800"/>
              <a:t> capazes de </a:t>
            </a:r>
            <a:r>
              <a:rPr lang="pt-BR" sz="1800" b="1"/>
              <a:t>atribuir significado</a:t>
            </a:r>
            <a:r>
              <a:rPr lang="pt-BR" sz="1800"/>
              <a:t> </a:t>
            </a:r>
            <a:r>
              <a:rPr lang="pt-BR" sz="1800" b="1"/>
              <a:t>à</a:t>
            </a:r>
            <a:r>
              <a:rPr lang="pt-BR" sz="1800"/>
              <a:t> conteúdos de uma </a:t>
            </a:r>
            <a:r>
              <a:rPr lang="pt-BR" sz="1800" b="1"/>
              <a:t>imagem</a:t>
            </a:r>
            <a:r>
              <a:rPr lang="pt-BR" sz="1800"/>
              <a:t>.</a:t>
            </a:r>
            <a:endParaRPr sz="18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100" y="2865200"/>
            <a:ext cx="5760000" cy="17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448900" y="4639275"/>
            <a:ext cx="6434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Reconhecimento Óptico de Caracteres (OCR). PyImageSearch, 2014.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O que é Visão Computacional?</a:t>
            </a:r>
            <a:endParaRPr b="1"/>
          </a:p>
        </p:txBody>
      </p:sp>
      <p:sp>
        <p:nvSpPr>
          <p:cNvPr id="77" name="Google Shape;77;p16"/>
          <p:cNvSpPr txBox="1"/>
          <p:nvPr/>
        </p:nvSpPr>
        <p:spPr>
          <a:xfrm>
            <a:off x="947400" y="4646175"/>
            <a:ext cx="72492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Computacional como interseção de diversas áreas da ciência. Moindrot, 2017.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813" y="1252975"/>
            <a:ext cx="5166367" cy="33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O que é Visão Computacional?</a:t>
            </a:r>
            <a:endParaRPr b="1"/>
          </a:p>
        </p:txBody>
      </p:sp>
      <p:sp>
        <p:nvSpPr>
          <p:cNvPr id="84" name="Google Shape;84;p17"/>
          <p:cNvSpPr txBox="1"/>
          <p:nvPr/>
        </p:nvSpPr>
        <p:spPr>
          <a:xfrm>
            <a:off x="171525" y="1311750"/>
            <a:ext cx="5538000" cy="3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É uma área de pesquisa desde os </a:t>
            </a:r>
            <a:r>
              <a:rPr lang="pt-BR" sz="1800" b="1" dirty="0"/>
              <a:t>anos 1960</a:t>
            </a:r>
            <a:r>
              <a:rPr lang="pt-BR" sz="1800" dirty="0"/>
              <a:t>, e ainda hoje é vista como um problema </a:t>
            </a:r>
            <a:r>
              <a:rPr lang="pt-BR" sz="1800" b="1" dirty="0"/>
              <a:t>muito difícil</a:t>
            </a:r>
            <a:r>
              <a:rPr lang="pt-BR" sz="1800" dirty="0"/>
              <a:t>.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Em </a:t>
            </a:r>
            <a:r>
              <a:rPr lang="pt-BR" sz="1800" b="1" dirty="0"/>
              <a:t>1997</a:t>
            </a:r>
            <a:r>
              <a:rPr lang="pt-BR" sz="1800" dirty="0"/>
              <a:t>, por meio de “</a:t>
            </a:r>
            <a:r>
              <a:rPr lang="pt-BR" sz="1800" b="1" dirty="0"/>
              <a:t>força bruta</a:t>
            </a:r>
            <a:r>
              <a:rPr lang="pt-BR" sz="1800" dirty="0"/>
              <a:t>”, já foi possível criar algoritmos capazes de </a:t>
            </a:r>
            <a:r>
              <a:rPr lang="pt-BR" sz="1800" b="1" dirty="0"/>
              <a:t>vencer seres humanos</a:t>
            </a:r>
            <a:r>
              <a:rPr lang="pt-BR" sz="1800" dirty="0"/>
              <a:t> em jogos, como xadrez. 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Inteligência não é um bom critério para se avaliar a complexidade computacional</a:t>
            </a:r>
            <a:r>
              <a:rPr lang="pt-BR" sz="1800" dirty="0"/>
              <a:t>: o </a:t>
            </a:r>
            <a:r>
              <a:rPr lang="pt-BR" sz="1800" i="1" dirty="0"/>
              <a:t>IBM </a:t>
            </a:r>
            <a:r>
              <a:rPr lang="pt-BR" sz="1800" i="1" dirty="0" err="1"/>
              <a:t>Deep</a:t>
            </a:r>
            <a:r>
              <a:rPr lang="pt-BR" sz="1800" i="1" dirty="0"/>
              <a:t> Blue </a:t>
            </a:r>
            <a:r>
              <a:rPr lang="pt-BR" sz="1800" dirty="0"/>
              <a:t>não era mais inteligente que seu oponente </a:t>
            </a:r>
            <a:r>
              <a:rPr lang="pt-BR" sz="1800" dirty="0" err="1"/>
              <a:t>Garry</a:t>
            </a:r>
            <a:r>
              <a:rPr lang="pt-BR" sz="1800" dirty="0"/>
              <a:t> Kasparov.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sp>
        <p:nvSpPr>
          <p:cNvPr id="85" name="Google Shape;85;p17"/>
          <p:cNvSpPr txBox="1"/>
          <p:nvPr/>
        </p:nvSpPr>
        <p:spPr>
          <a:xfrm>
            <a:off x="5433175" y="951325"/>
            <a:ext cx="3770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IBM Deep Blue vs. Garry Kasparov. 1997.</a:t>
            </a:r>
            <a:endParaRPr sz="10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838" y="1256575"/>
            <a:ext cx="2595376" cy="16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363" y="3260125"/>
            <a:ext cx="1662303" cy="1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433163" y="4815325"/>
            <a:ext cx="3770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Detecção de Objetos. Fei-Fei Li, 2016.</a:t>
            </a:r>
            <a:endParaRPr sz="1000"/>
          </a:p>
        </p:txBody>
      </p:sp>
      <p:sp>
        <p:nvSpPr>
          <p:cNvPr id="89" name="Google Shape;89;p17"/>
          <p:cNvSpPr txBox="1"/>
          <p:nvPr/>
        </p:nvSpPr>
        <p:spPr>
          <a:xfrm>
            <a:off x="7097588" y="2925325"/>
            <a:ext cx="4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Qual o objetivo?</a:t>
            </a:r>
            <a:endParaRPr b="1" dirty="0"/>
          </a:p>
        </p:txBody>
      </p:sp>
      <p:sp>
        <p:nvSpPr>
          <p:cNvPr id="95" name="Google Shape;95;p18"/>
          <p:cNvSpPr txBox="1"/>
          <p:nvPr/>
        </p:nvSpPr>
        <p:spPr>
          <a:xfrm>
            <a:off x="163200" y="1059125"/>
            <a:ext cx="8817600" cy="3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1800" dirty="0"/>
              <a:t>Uma imagem de 200 x 200 pixels RGB é somente uma matriz com 120.000 valores.</a:t>
            </a:r>
            <a:endParaRPr lang="pt-BR" sz="1800"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</a:rPr>
              <a:t>Significado </a:t>
            </a:r>
            <a:r>
              <a:rPr lang="pt-BR" sz="1800" dirty="0">
                <a:solidFill>
                  <a:schemeClr val="dk1"/>
                </a:solidFill>
              </a:rPr>
              <a:t>é muito </a:t>
            </a:r>
            <a:r>
              <a:rPr lang="pt-BR" sz="1800" b="1" dirty="0">
                <a:solidFill>
                  <a:schemeClr val="dk1"/>
                </a:solidFill>
              </a:rPr>
              <a:t>diferente </a:t>
            </a:r>
            <a:r>
              <a:rPr lang="pt-BR" sz="1800" dirty="0">
                <a:solidFill>
                  <a:schemeClr val="dk1"/>
                </a:solidFill>
              </a:rPr>
              <a:t>de </a:t>
            </a:r>
            <a:r>
              <a:rPr lang="pt-BR" sz="1800" b="1" dirty="0">
                <a:solidFill>
                  <a:schemeClr val="dk1"/>
                </a:solidFill>
              </a:rPr>
              <a:t>pixels</a:t>
            </a:r>
            <a:r>
              <a:rPr lang="pt-BR" sz="1800" dirty="0">
                <a:solidFill>
                  <a:schemeClr val="dk1"/>
                </a:solidFill>
              </a:rPr>
              <a:t>. Visão computacional </a:t>
            </a:r>
            <a:r>
              <a:rPr lang="pt-BR" sz="1800" b="1" dirty="0">
                <a:solidFill>
                  <a:schemeClr val="dk1"/>
                </a:solidFill>
              </a:rPr>
              <a:t>interliga</a:t>
            </a:r>
            <a:r>
              <a:rPr lang="pt-BR" sz="1800" dirty="0">
                <a:solidFill>
                  <a:schemeClr val="dk1"/>
                </a:solidFill>
              </a:rPr>
              <a:t> ambos.</a:t>
            </a: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288" y="2040273"/>
            <a:ext cx="5397424" cy="298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Line 2"/>
          <p:cNvSpPr>
            <a:spLocks noChangeShapeType="1"/>
          </p:cNvSpPr>
          <p:nvPr/>
        </p:nvSpPr>
        <p:spPr bwMode="auto">
          <a:xfrm flipV="1">
            <a:off x="2303103" y="3259272"/>
            <a:ext cx="7429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03" name="Line 3"/>
          <p:cNvSpPr>
            <a:spLocks noChangeShapeType="1"/>
          </p:cNvSpPr>
          <p:nvPr/>
        </p:nvSpPr>
        <p:spPr bwMode="auto">
          <a:xfrm>
            <a:off x="2303103" y="3830772"/>
            <a:ext cx="74295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1160103" y="2652053"/>
            <a:ext cx="14287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50"/>
              <a:t>Image (or video)</a:t>
            </a: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2931753" y="2594903"/>
            <a:ext cx="14287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50"/>
              <a:t>Sensing device</a:t>
            </a:r>
          </a:p>
        </p:txBody>
      </p:sp>
      <p:pic>
        <p:nvPicPr>
          <p:cNvPr id="204806" name="Picture 6" descr="ey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53" y="2880653"/>
            <a:ext cx="8572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7" name="Picture 7" descr="MDCLQP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503" y="379505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4646253" y="2594903"/>
            <a:ext cx="1600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50"/>
              <a:t>Interpreting device</a:t>
            </a:r>
          </a:p>
        </p:txBody>
      </p:sp>
      <p:pic>
        <p:nvPicPr>
          <p:cNvPr id="204809" name="Picture 9" descr="brain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04" y="2880654"/>
            <a:ext cx="878681" cy="73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10" name="Picture 10" descr="oicompu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r="14285" b="4762"/>
          <a:stretch>
            <a:fillRect/>
          </a:stretch>
        </p:blipFill>
        <p:spPr bwMode="auto">
          <a:xfrm>
            <a:off x="4932003" y="3887922"/>
            <a:ext cx="759619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4246203" y="3280703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4246203" y="4287972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3" name="Line 13"/>
          <p:cNvSpPr>
            <a:spLocks noChangeShapeType="1"/>
          </p:cNvSpPr>
          <p:nvPr/>
        </p:nvSpPr>
        <p:spPr bwMode="auto">
          <a:xfrm>
            <a:off x="5960703" y="3430722"/>
            <a:ext cx="5143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4" name="Line 14"/>
          <p:cNvSpPr>
            <a:spLocks noChangeShapeType="1"/>
          </p:cNvSpPr>
          <p:nvPr/>
        </p:nvSpPr>
        <p:spPr bwMode="auto">
          <a:xfrm flipV="1">
            <a:off x="5960703" y="3830772"/>
            <a:ext cx="5143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6246453" y="2594903"/>
            <a:ext cx="1600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050"/>
              <a:t>Interpretations</a:t>
            </a:r>
          </a:p>
        </p:txBody>
      </p:sp>
      <p:sp>
        <p:nvSpPr>
          <p:cNvPr id="204816" name="Text Box 16"/>
          <p:cNvSpPr txBox="1">
            <a:spLocks noChangeArrowheads="1"/>
          </p:cNvSpPr>
          <p:nvPr/>
        </p:nvSpPr>
        <p:spPr bwMode="auto">
          <a:xfrm>
            <a:off x="6532203" y="3302134"/>
            <a:ext cx="1371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50"/>
              <a:t>garden, spring,</a:t>
            </a:r>
          </a:p>
          <a:p>
            <a:pPr eaLnBrk="1" hangingPunct="1"/>
            <a:r>
              <a:rPr lang="en-US" sz="1050"/>
              <a:t>bridge, water,</a:t>
            </a:r>
          </a:p>
          <a:p>
            <a:pPr eaLnBrk="1" hangingPunct="1"/>
            <a:r>
              <a:rPr lang="en-US" sz="1050"/>
              <a:t>trees, flower,</a:t>
            </a:r>
          </a:p>
          <a:p>
            <a:pPr eaLnBrk="1" hangingPunct="1"/>
            <a:r>
              <a:rPr lang="en-US" sz="1050"/>
              <a:t>green, etc.</a:t>
            </a:r>
          </a:p>
        </p:txBody>
      </p:sp>
      <p:pic>
        <p:nvPicPr>
          <p:cNvPr id="104465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53" y="3062819"/>
            <a:ext cx="121801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Google Shape;101;p19">
            <a:extLst>
              <a:ext uri="{FF2B5EF4-FFF2-40B4-BE49-F238E27FC236}">
                <a16:creationId xmlns:a16="http://schemas.microsoft.com/office/drawing/2014/main" id="{011FC33B-CADB-4188-BA68-DF86E09FF09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800" b="1" dirty="0"/>
              <a:t>Extraindo informações à partir de uma imagem</a:t>
            </a:r>
          </a:p>
        </p:txBody>
      </p:sp>
      <p:sp>
        <p:nvSpPr>
          <p:cNvPr id="24" name="Google Shape;102;p19">
            <a:extLst>
              <a:ext uri="{FF2B5EF4-FFF2-40B4-BE49-F238E27FC236}">
                <a16:creationId xmlns:a16="http://schemas.microsoft.com/office/drawing/2014/main" id="{68037F5C-8F14-4B71-BBE4-8C00F6B7207E}"/>
              </a:ext>
            </a:extLst>
          </p:cNvPr>
          <p:cNvSpPr txBox="1"/>
          <p:nvPr/>
        </p:nvSpPr>
        <p:spPr>
          <a:xfrm>
            <a:off x="163200" y="1135075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Seja em um computador ou um animal, a visão possui dois componentes principais: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pt-BR" sz="1800">
                <a:solidFill>
                  <a:schemeClr val="dk1"/>
                </a:solidFill>
              </a:rPr>
              <a:t>Um </a:t>
            </a:r>
            <a:r>
              <a:rPr lang="pt-BR" sz="1800" b="1">
                <a:solidFill>
                  <a:schemeClr val="dk1"/>
                </a:solidFill>
              </a:rPr>
              <a:t>sensor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pt-BR" sz="1800">
                <a:solidFill>
                  <a:schemeClr val="dk1"/>
                </a:solidFill>
              </a:rPr>
              <a:t>Um </a:t>
            </a:r>
            <a:r>
              <a:rPr lang="pt-BR" sz="1800" b="1">
                <a:solidFill>
                  <a:schemeClr val="dk1"/>
                </a:solidFill>
              </a:rPr>
              <a:t>interpretador</a:t>
            </a:r>
            <a:endParaRPr sz="18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9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2" grpId="0" animBg="1"/>
      <p:bldP spid="204803" grpId="0" animBg="1"/>
      <p:bldP spid="204805" grpId="0"/>
      <p:bldP spid="204808" grpId="0"/>
      <p:bldP spid="204811" grpId="0" animBg="1"/>
      <p:bldP spid="204812" grpId="0" animBg="1"/>
      <p:bldP spid="204813" grpId="0" animBg="1"/>
      <p:bldP spid="204814" grpId="0" animBg="1"/>
      <p:bldP spid="204815" grpId="0"/>
      <p:bldP spid="2048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checkershadow_illusion4m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1006174"/>
            <a:ext cx="46291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029075" y="1006174"/>
            <a:ext cx="1143000" cy="4057650"/>
            <a:chOff x="2544" y="576"/>
            <a:chExt cx="960" cy="3408"/>
          </a:xfrm>
        </p:grpSpPr>
        <p:sp>
          <p:nvSpPr>
            <p:cNvPr id="116744" name="Rectangle 4"/>
            <p:cNvSpPr>
              <a:spLocks noChangeArrowheads="1"/>
            </p:cNvSpPr>
            <p:nvPr/>
          </p:nvSpPr>
          <p:spPr bwMode="auto">
            <a:xfrm>
              <a:off x="2544" y="576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6745" name="Rectangle 5"/>
            <p:cNvSpPr>
              <a:spLocks noChangeArrowheads="1"/>
            </p:cNvSpPr>
            <p:nvPr/>
          </p:nvSpPr>
          <p:spPr bwMode="auto">
            <a:xfrm>
              <a:off x="3168" y="576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771775" y="1691974"/>
            <a:ext cx="4057650" cy="1943100"/>
            <a:chOff x="1488" y="1152"/>
            <a:chExt cx="3408" cy="1632"/>
          </a:xfrm>
        </p:grpSpPr>
        <p:sp>
          <p:nvSpPr>
            <p:cNvPr id="116741" name="Rectangle 8"/>
            <p:cNvSpPr>
              <a:spLocks noChangeArrowheads="1"/>
            </p:cNvSpPr>
            <p:nvPr/>
          </p:nvSpPr>
          <p:spPr bwMode="auto">
            <a:xfrm rot="5400000">
              <a:off x="3024" y="240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6742" name="Rectangle 9"/>
            <p:cNvSpPr>
              <a:spLocks noChangeArrowheads="1"/>
            </p:cNvSpPr>
            <p:nvPr/>
          </p:nvSpPr>
          <p:spPr bwMode="auto">
            <a:xfrm rot="5400000">
              <a:off x="3024" y="-384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6743" name="Rectangle 10"/>
            <p:cNvSpPr>
              <a:spLocks noChangeArrowheads="1"/>
            </p:cNvSpPr>
            <p:nvPr/>
          </p:nvSpPr>
          <p:spPr bwMode="auto">
            <a:xfrm rot="5400000">
              <a:off x="3024" y="912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12" name="Google Shape;94;p18">
            <a:extLst>
              <a:ext uri="{FF2B5EF4-FFF2-40B4-BE49-F238E27FC236}">
                <a16:creationId xmlns:a16="http://schemas.microsoft.com/office/drawing/2014/main" id="{E0D2C386-CCDC-4D1D-A9AD-3C550BE68985}"/>
              </a:ext>
            </a:extLst>
          </p:cNvPr>
          <p:cNvSpPr txBox="1">
            <a:spLocks/>
          </p:cNvSpPr>
          <p:nvPr/>
        </p:nvSpPr>
        <p:spPr>
          <a:xfrm>
            <a:off x="311700" y="250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Comparação com a Visão Humana</a:t>
            </a:r>
          </a:p>
        </p:txBody>
      </p:sp>
    </p:spTree>
    <p:extLst>
      <p:ext uri="{BB962C8B-B14F-4D97-AF65-F5344CB8AC3E}">
        <p14:creationId xmlns:p14="http://schemas.microsoft.com/office/powerpoint/2010/main" val="385242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2" descr="canalbridge"/>
          <p:cNvPicPr>
            <a:picLocks noGrp="1" noChangeAspect="1" noChangeArrowheads="1" noCrop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700" y="936691"/>
            <a:ext cx="4945769" cy="3707834"/>
          </a:xfrm>
          <a:noFill/>
        </p:spPr>
      </p:pic>
      <p:sp>
        <p:nvSpPr>
          <p:cNvPr id="112644" name="Text Box 3"/>
          <p:cNvSpPr txBox="1">
            <a:spLocks noChangeArrowheads="1"/>
          </p:cNvSpPr>
          <p:nvPr/>
        </p:nvSpPr>
        <p:spPr bwMode="auto">
          <a:xfrm>
            <a:off x="5486400" y="4457700"/>
            <a:ext cx="2457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50" err="1"/>
              <a:t>Rensink</a:t>
            </a:r>
            <a:r>
              <a:rPr lang="en-US" sz="1050"/>
              <a:t>, </a:t>
            </a:r>
            <a:r>
              <a:rPr lang="en-US" sz="1050" err="1"/>
              <a:t>O’regan</a:t>
            </a:r>
            <a:r>
              <a:rPr lang="en-US" sz="1050"/>
              <a:t>, Simon, etc. </a:t>
            </a:r>
          </a:p>
        </p:txBody>
      </p:sp>
      <p:sp>
        <p:nvSpPr>
          <p:cNvPr id="9" name="Google Shape;94;p18">
            <a:extLst>
              <a:ext uri="{FF2B5EF4-FFF2-40B4-BE49-F238E27FC236}">
                <a16:creationId xmlns:a16="http://schemas.microsoft.com/office/drawing/2014/main" id="{4E202750-7434-4CED-BAB8-DB8EF1C6AD83}"/>
              </a:ext>
            </a:extLst>
          </p:cNvPr>
          <p:cNvSpPr txBox="1">
            <a:spLocks/>
          </p:cNvSpPr>
          <p:nvPr/>
        </p:nvSpPr>
        <p:spPr>
          <a:xfrm>
            <a:off x="311700" y="250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Comparação com a Visão Humana</a:t>
            </a:r>
          </a:p>
        </p:txBody>
      </p:sp>
    </p:spTree>
    <p:extLst>
      <p:ext uri="{BB962C8B-B14F-4D97-AF65-F5344CB8AC3E}">
        <p14:creationId xmlns:p14="http://schemas.microsoft.com/office/powerpoint/2010/main" val="313180127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664</Words>
  <Application>Microsoft Office PowerPoint</Application>
  <PresentationFormat>Apresentação na tela (16:9)</PresentationFormat>
  <Paragraphs>110</Paragraphs>
  <Slides>17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0" baseType="lpstr">
      <vt:lpstr>Arial</vt:lpstr>
      <vt:lpstr>Geneva</vt:lpstr>
      <vt:lpstr>Simple Light</vt:lpstr>
      <vt:lpstr>Visão Computacional (e suas aplicações em Inteligência Artificial)</vt:lpstr>
      <vt:lpstr>Agenda</vt:lpstr>
      <vt:lpstr>O que é Visão Computacional?</vt:lpstr>
      <vt:lpstr>O que é Visão Computacional?</vt:lpstr>
      <vt:lpstr>O que é Visão Computacional?</vt:lpstr>
      <vt:lpstr>Qual o objetivo?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Aplicações em IA</vt:lpstr>
      <vt:lpstr>Apresentação do PowerPoint</vt:lpstr>
      <vt:lpstr>Apresentação do PowerPoint</vt:lpstr>
      <vt:lpstr>Biometria</vt:lpstr>
      <vt:lpstr>Visão em Robôs e Exploração Espacial</vt:lpstr>
      <vt:lpstr>Aplicações em 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Computacional (e suas aplicações em Inteligência Artificial)</dc:title>
  <cp:lastModifiedBy>Vitor Bruno de Oliveira Barth</cp:lastModifiedBy>
  <cp:revision>9</cp:revision>
  <dcterms:modified xsi:type="dcterms:W3CDTF">2018-08-23T23:06:18Z</dcterms:modified>
</cp:coreProperties>
</file>